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65" r:id="rId3"/>
    <p:sldId id="386" r:id="rId4"/>
    <p:sldId id="391" r:id="rId5"/>
    <p:sldId id="389" r:id="rId6"/>
    <p:sldId id="376" r:id="rId7"/>
    <p:sldId id="388" r:id="rId8"/>
    <p:sldId id="357" r:id="rId9"/>
    <p:sldId id="350" r:id="rId10"/>
    <p:sldId id="392" r:id="rId11"/>
    <p:sldId id="351" r:id="rId12"/>
    <p:sldId id="393" r:id="rId13"/>
    <p:sldId id="352" r:id="rId14"/>
    <p:sldId id="394" r:id="rId15"/>
    <p:sldId id="353" r:id="rId16"/>
    <p:sldId id="395" r:id="rId17"/>
    <p:sldId id="354" r:id="rId18"/>
    <p:sldId id="396" r:id="rId19"/>
    <p:sldId id="355" r:id="rId20"/>
    <p:sldId id="397" r:id="rId21"/>
    <p:sldId id="356" r:id="rId22"/>
    <p:sldId id="398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854"/>
    <a:srgbClr val="F4D310"/>
    <a:srgbClr val="8F8475"/>
    <a:srgbClr val="CAEBF0"/>
    <a:srgbClr val="D22260"/>
    <a:srgbClr val="CC385B"/>
    <a:srgbClr val="98B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0" autoAdjust="0"/>
    <p:restoredTop sz="95041" autoAdjust="0"/>
  </p:normalViewPr>
  <p:slideViewPr>
    <p:cSldViewPr snapToGrid="0">
      <p:cViewPr varScale="1">
        <p:scale>
          <a:sx n="64" d="100"/>
          <a:sy n="64" d="100"/>
        </p:scale>
        <p:origin x="-1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A95A1-2A12-409A-B2DC-7CDB5C947C9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7015B7-CC08-4646-9907-7AE55C922B12}">
      <dgm:prSet phldrT="[Texte]"/>
      <dgm:spPr/>
      <dgm:t>
        <a:bodyPr/>
        <a:lstStyle/>
        <a:p>
          <a:r>
            <a:rPr lang="fr-BE" dirty="0" smtClean="0"/>
            <a:t>Des infrastructures qui permettent à </a:t>
          </a:r>
          <a:r>
            <a:rPr lang="fr-BE" dirty="0" err="1" smtClean="0"/>
            <a:t>tou·te·s</a:t>
          </a:r>
          <a:r>
            <a:rPr lang="fr-BE" dirty="0" smtClean="0"/>
            <a:t> de se déplacer à vélo</a:t>
          </a:r>
          <a:endParaRPr lang="en-GB" dirty="0"/>
        </a:p>
      </dgm:t>
    </dgm:pt>
    <dgm:pt modelId="{C3C4DB43-F9B1-43DD-9763-99CD3FAC7D24}" type="parTrans" cxnId="{E54F90D6-FA2F-4C9D-ABBB-DCAB7699799C}">
      <dgm:prSet/>
      <dgm:spPr/>
      <dgm:t>
        <a:bodyPr/>
        <a:lstStyle/>
        <a:p>
          <a:endParaRPr lang="en-GB"/>
        </a:p>
      </dgm:t>
    </dgm:pt>
    <dgm:pt modelId="{3A01F789-A16E-4C9D-B1F6-318FE6A84D6B}" type="sibTrans" cxnId="{E54F90D6-FA2F-4C9D-ABBB-DCAB7699799C}">
      <dgm:prSet/>
      <dgm:spPr/>
      <dgm:t>
        <a:bodyPr/>
        <a:lstStyle/>
        <a:p>
          <a:endParaRPr lang="en-GB"/>
        </a:p>
      </dgm:t>
    </dgm:pt>
    <dgm:pt modelId="{7A2A1B55-C16B-47F9-93EC-2FE263074232}">
      <dgm:prSet phldrT="[Texte]"/>
      <dgm:spPr/>
      <dgm:t>
        <a:bodyPr/>
        <a:lstStyle/>
        <a:p>
          <a:r>
            <a:rPr lang="fr-BE" dirty="0" smtClean="0"/>
            <a:t>Un environnement sûr pour se déplacer à vélo</a:t>
          </a:r>
          <a:endParaRPr lang="en-GB" dirty="0"/>
        </a:p>
      </dgm:t>
    </dgm:pt>
    <dgm:pt modelId="{2B1E5AE8-A709-4947-91F7-11CCB151ED1F}" type="parTrans" cxnId="{264E044A-E233-4F77-9F18-51B63A07BCE7}">
      <dgm:prSet/>
      <dgm:spPr/>
      <dgm:t>
        <a:bodyPr/>
        <a:lstStyle/>
        <a:p>
          <a:endParaRPr lang="en-GB"/>
        </a:p>
      </dgm:t>
    </dgm:pt>
    <dgm:pt modelId="{E5294140-E419-4916-816D-1C8A526AAD79}" type="sibTrans" cxnId="{264E044A-E233-4F77-9F18-51B63A07BCE7}">
      <dgm:prSet/>
      <dgm:spPr/>
      <dgm:t>
        <a:bodyPr/>
        <a:lstStyle/>
        <a:p>
          <a:endParaRPr lang="en-GB"/>
        </a:p>
      </dgm:t>
    </dgm:pt>
    <dgm:pt modelId="{28C61C8D-612C-4271-B60C-865265E9A828}">
      <dgm:prSet phldrT="[Texte]"/>
      <dgm:spPr/>
      <dgm:t>
        <a:bodyPr/>
        <a:lstStyle/>
        <a:p>
          <a:r>
            <a:rPr lang="fr-BE" dirty="0" smtClean="0"/>
            <a:t>Stationner son vélo sans crainte du vol</a:t>
          </a:r>
          <a:endParaRPr lang="en-GB" dirty="0"/>
        </a:p>
      </dgm:t>
    </dgm:pt>
    <dgm:pt modelId="{BAEA754E-5F08-4799-B0E0-3E5200602E14}" type="parTrans" cxnId="{869BFFCD-D7F2-4533-A61F-9C4EA2818CBE}">
      <dgm:prSet/>
      <dgm:spPr/>
      <dgm:t>
        <a:bodyPr/>
        <a:lstStyle/>
        <a:p>
          <a:endParaRPr lang="en-GB"/>
        </a:p>
      </dgm:t>
    </dgm:pt>
    <dgm:pt modelId="{A8CEF6B1-893B-49AD-8EEB-CA094A04B68E}" type="sibTrans" cxnId="{869BFFCD-D7F2-4533-A61F-9C4EA2818CBE}">
      <dgm:prSet/>
      <dgm:spPr/>
      <dgm:t>
        <a:bodyPr/>
        <a:lstStyle/>
        <a:p>
          <a:endParaRPr lang="en-GB"/>
        </a:p>
      </dgm:t>
    </dgm:pt>
    <dgm:pt modelId="{71DA2B9C-8EE1-4201-AD06-AB5680D33FCB}">
      <dgm:prSet phldrT="[Texte]"/>
      <dgm:spPr/>
      <dgm:t>
        <a:bodyPr/>
        <a:lstStyle/>
        <a:p>
          <a:r>
            <a:rPr lang="fr-BE" dirty="0" smtClean="0"/>
            <a:t>Des solutions vélo adaptées à ses besoins</a:t>
          </a:r>
          <a:endParaRPr lang="en-GB" dirty="0"/>
        </a:p>
      </dgm:t>
    </dgm:pt>
    <dgm:pt modelId="{DC3F1A6A-55BE-4762-8A3D-3E670CAC8E9E}" type="parTrans" cxnId="{04E9CBA6-02D1-4D53-BFC5-2C5D2B8B8163}">
      <dgm:prSet/>
      <dgm:spPr/>
      <dgm:t>
        <a:bodyPr/>
        <a:lstStyle/>
        <a:p>
          <a:endParaRPr lang="en-GB"/>
        </a:p>
      </dgm:t>
    </dgm:pt>
    <dgm:pt modelId="{1E46ACEB-C0EE-44E5-8741-5DA208A7C3B5}" type="sibTrans" cxnId="{04E9CBA6-02D1-4D53-BFC5-2C5D2B8B8163}">
      <dgm:prSet/>
      <dgm:spPr/>
      <dgm:t>
        <a:bodyPr/>
        <a:lstStyle/>
        <a:p>
          <a:endParaRPr lang="en-GB"/>
        </a:p>
      </dgm:t>
    </dgm:pt>
    <dgm:pt modelId="{9B6DF313-AE95-4441-8ABD-237090E5018A}">
      <dgm:prSet/>
      <dgm:spPr/>
      <dgm:t>
        <a:bodyPr/>
        <a:lstStyle/>
        <a:p>
          <a:r>
            <a:rPr lang="fr-BE" dirty="0" smtClean="0"/>
            <a:t>Des formations pour rouler à vélo</a:t>
          </a:r>
          <a:endParaRPr lang="en-GB" dirty="0"/>
        </a:p>
      </dgm:t>
    </dgm:pt>
    <dgm:pt modelId="{34BD72F0-7B0B-4B81-A3B2-56059ADB7E10}" type="parTrans" cxnId="{E408B9A7-66C1-4D6C-B510-F5FBAC26B374}">
      <dgm:prSet/>
      <dgm:spPr/>
      <dgm:t>
        <a:bodyPr/>
        <a:lstStyle/>
        <a:p>
          <a:endParaRPr lang="en-GB"/>
        </a:p>
      </dgm:t>
    </dgm:pt>
    <dgm:pt modelId="{5A4D822B-3462-4BD6-AF68-85158B81C0FF}" type="sibTrans" cxnId="{E408B9A7-66C1-4D6C-B510-F5FBAC26B374}">
      <dgm:prSet/>
      <dgm:spPr/>
      <dgm:t>
        <a:bodyPr/>
        <a:lstStyle/>
        <a:p>
          <a:endParaRPr lang="en-GB"/>
        </a:p>
      </dgm:t>
    </dgm:pt>
    <dgm:pt modelId="{22EC91A7-7DF5-497D-8FD7-BE7BA7215438}">
      <dgm:prSet/>
      <dgm:spPr/>
      <dgm:t>
        <a:bodyPr/>
        <a:lstStyle/>
        <a:p>
          <a:r>
            <a:rPr lang="fr-BE" dirty="0" smtClean="0"/>
            <a:t>Une combinaison vélo + transports publics facilitée</a:t>
          </a:r>
          <a:endParaRPr lang="en-GB" dirty="0"/>
        </a:p>
      </dgm:t>
    </dgm:pt>
    <dgm:pt modelId="{B3FBDBA9-5F5C-4B97-91E7-A2B994D04E9D}" type="parTrans" cxnId="{44F9D234-B564-4384-A4F2-CC0610D5C17E}">
      <dgm:prSet/>
      <dgm:spPr/>
      <dgm:t>
        <a:bodyPr/>
        <a:lstStyle/>
        <a:p>
          <a:endParaRPr lang="en-GB"/>
        </a:p>
      </dgm:t>
    </dgm:pt>
    <dgm:pt modelId="{4E118EC9-C79D-483C-8AEC-353B3ADE8A9F}" type="sibTrans" cxnId="{44F9D234-B564-4384-A4F2-CC0610D5C17E}">
      <dgm:prSet/>
      <dgm:spPr/>
      <dgm:t>
        <a:bodyPr/>
        <a:lstStyle/>
        <a:p>
          <a:endParaRPr lang="en-GB"/>
        </a:p>
      </dgm:t>
    </dgm:pt>
    <dgm:pt modelId="{AC722037-8586-45D4-998E-A46F60FE15E3}">
      <dgm:prSet/>
      <dgm:spPr/>
      <dgm:t>
        <a:bodyPr/>
        <a:lstStyle/>
        <a:p>
          <a:r>
            <a:rPr lang="fr-BE" dirty="0" smtClean="0"/>
            <a:t>Un encouragement au shift mental et modal</a:t>
          </a:r>
          <a:endParaRPr lang="en-GB" dirty="0"/>
        </a:p>
      </dgm:t>
    </dgm:pt>
    <dgm:pt modelId="{EB1572C2-8A33-4D65-B68E-7A17320489FF}" type="parTrans" cxnId="{7E09E304-3AD0-43A5-849A-D331BD28B514}">
      <dgm:prSet/>
      <dgm:spPr/>
      <dgm:t>
        <a:bodyPr/>
        <a:lstStyle/>
        <a:p>
          <a:endParaRPr lang="en-GB"/>
        </a:p>
      </dgm:t>
    </dgm:pt>
    <dgm:pt modelId="{EBE17B99-716A-4490-AAB9-A91B6A24FD28}" type="sibTrans" cxnId="{7E09E304-3AD0-43A5-849A-D331BD28B514}">
      <dgm:prSet/>
      <dgm:spPr/>
      <dgm:t>
        <a:bodyPr/>
        <a:lstStyle/>
        <a:p>
          <a:endParaRPr lang="en-GB"/>
        </a:p>
      </dgm:t>
    </dgm:pt>
    <dgm:pt modelId="{D1217938-C5D7-4B3A-A1D5-1A67AAA8D606}">
      <dgm:prSet/>
      <dgm:spPr/>
      <dgm:t>
        <a:bodyPr/>
        <a:lstStyle/>
        <a:p>
          <a:r>
            <a:rPr lang="fr-BE" dirty="0" smtClean="0"/>
            <a:t>Des politiques cyclistes adaptées</a:t>
          </a:r>
          <a:endParaRPr lang="en-GB" dirty="0"/>
        </a:p>
      </dgm:t>
    </dgm:pt>
    <dgm:pt modelId="{031C22DF-B630-414D-B5BA-84A6E6A65B83}" type="parTrans" cxnId="{53C5CEE1-ADCF-42A2-B64E-4A761EE1F105}">
      <dgm:prSet/>
      <dgm:spPr/>
      <dgm:t>
        <a:bodyPr/>
        <a:lstStyle/>
        <a:p>
          <a:endParaRPr lang="en-GB"/>
        </a:p>
      </dgm:t>
    </dgm:pt>
    <dgm:pt modelId="{CD6CB9D5-50AD-4C19-AE65-2697433FA6FE}" type="sibTrans" cxnId="{53C5CEE1-ADCF-42A2-B64E-4A761EE1F105}">
      <dgm:prSet/>
      <dgm:spPr/>
      <dgm:t>
        <a:bodyPr/>
        <a:lstStyle/>
        <a:p>
          <a:endParaRPr lang="en-GB"/>
        </a:p>
      </dgm:t>
    </dgm:pt>
    <dgm:pt modelId="{CCF33CB4-9EA6-431B-B189-FB68E2655CCF}" type="pres">
      <dgm:prSet presAssocID="{B30A95A1-2A12-409A-B2DC-7CDB5C947C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15600D2-2284-42BB-8E1D-3694A3C09352}" type="pres">
      <dgm:prSet presAssocID="{E37015B7-CC08-4646-9907-7AE55C922B12}" presName="compNode" presStyleCnt="0"/>
      <dgm:spPr/>
    </dgm:pt>
    <dgm:pt modelId="{22160A56-C23C-4DC0-9EC3-941AA8A0B246}" type="pres">
      <dgm:prSet presAssocID="{E37015B7-CC08-4646-9907-7AE55C922B12}" presName="pictRect" presStyleLbl="nod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79445F4-ECA0-465B-810B-94AE8AF5D9C8}" type="pres">
      <dgm:prSet presAssocID="{E37015B7-CC08-4646-9907-7AE55C922B12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83EC10-348A-4B18-A76F-5E45917D53BB}" type="pres">
      <dgm:prSet presAssocID="{3A01F789-A16E-4C9D-B1F6-318FE6A84D6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49DAC64-1F95-4575-A842-BE26F74BDE18}" type="pres">
      <dgm:prSet presAssocID="{7A2A1B55-C16B-47F9-93EC-2FE263074232}" presName="compNode" presStyleCnt="0"/>
      <dgm:spPr/>
    </dgm:pt>
    <dgm:pt modelId="{97F59194-AF3A-446C-AE2F-16AAC2C224B6}" type="pres">
      <dgm:prSet presAssocID="{7A2A1B55-C16B-47F9-93EC-2FE263074232}" presName="pictRect" presStyleLbl="nod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C8BFC5E-9CEF-446D-96AA-810A02DE9861}" type="pres">
      <dgm:prSet presAssocID="{7A2A1B55-C16B-47F9-93EC-2FE263074232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66C4A0-9789-4197-A99A-4BAF061B9FE6}" type="pres">
      <dgm:prSet presAssocID="{E5294140-E419-4916-816D-1C8A526AAD7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C6C7A06-4538-4F9C-9850-A484742FABAC}" type="pres">
      <dgm:prSet presAssocID="{28C61C8D-612C-4271-B60C-865265E9A828}" presName="compNode" presStyleCnt="0"/>
      <dgm:spPr/>
    </dgm:pt>
    <dgm:pt modelId="{E977828A-D927-42BE-AC65-3B99B46088BA}" type="pres">
      <dgm:prSet presAssocID="{28C61C8D-612C-4271-B60C-865265E9A828}" presName="pictRect" presStyleLbl="nod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4CECAE7-29B3-40A7-B488-66848950360E}" type="pres">
      <dgm:prSet presAssocID="{28C61C8D-612C-4271-B60C-865265E9A828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988D7B-B470-45A8-B9FF-F9FC027F412E}" type="pres">
      <dgm:prSet presAssocID="{A8CEF6B1-893B-49AD-8EEB-CA094A04B68E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79AF1C0-30AC-4E2B-AD10-1AEDEC223B5D}" type="pres">
      <dgm:prSet presAssocID="{71DA2B9C-8EE1-4201-AD06-AB5680D33FCB}" presName="compNode" presStyleCnt="0"/>
      <dgm:spPr/>
    </dgm:pt>
    <dgm:pt modelId="{F21CA8BB-EF8E-4B0A-B6D0-12A2EBD92EE5}" type="pres">
      <dgm:prSet presAssocID="{71DA2B9C-8EE1-4201-AD06-AB5680D33FCB}" presName="pictRect" presStyleLbl="nod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CA21125-D8BB-4BE6-B492-E69A4309F880}" type="pres">
      <dgm:prSet presAssocID="{71DA2B9C-8EE1-4201-AD06-AB5680D33FCB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1D2C6E-475D-4F00-BA7F-A2B0D4FFB26F}" type="pres">
      <dgm:prSet presAssocID="{1E46ACEB-C0EE-44E5-8741-5DA208A7C3B5}" presName="sibTrans" presStyleLbl="sibTrans2D1" presStyleIdx="0" presStyleCnt="0"/>
      <dgm:spPr/>
      <dgm:t>
        <a:bodyPr/>
        <a:lstStyle/>
        <a:p>
          <a:endParaRPr lang="en-GB"/>
        </a:p>
      </dgm:t>
    </dgm:pt>
    <dgm:pt modelId="{51F318B9-6F15-4019-AB20-4B82E1815247}" type="pres">
      <dgm:prSet presAssocID="{9B6DF313-AE95-4441-8ABD-237090E5018A}" presName="compNode" presStyleCnt="0"/>
      <dgm:spPr/>
    </dgm:pt>
    <dgm:pt modelId="{28741025-445B-4C00-A794-8B86EAD1BEA0}" type="pres">
      <dgm:prSet presAssocID="{9B6DF313-AE95-4441-8ABD-237090E5018A}" presName="pictRect" presStyleLbl="nod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F4B992C-4E12-4763-88F7-ACF8C7C82FAD}" type="pres">
      <dgm:prSet presAssocID="{9B6DF313-AE95-4441-8ABD-237090E5018A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26918C-4B0D-4B1E-8BB7-80D18F8F95CD}" type="pres">
      <dgm:prSet presAssocID="{5A4D822B-3462-4BD6-AF68-85158B81C0F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587127A0-066D-4D39-A9D0-D62D58EB18E4}" type="pres">
      <dgm:prSet presAssocID="{22EC91A7-7DF5-497D-8FD7-BE7BA7215438}" presName="compNode" presStyleCnt="0"/>
      <dgm:spPr/>
    </dgm:pt>
    <dgm:pt modelId="{79FFCB15-B928-479D-AFE0-2A8651B33E05}" type="pres">
      <dgm:prSet presAssocID="{22EC91A7-7DF5-497D-8FD7-BE7BA7215438}" presName="pictRect" presStyleLbl="nod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143E584C-8428-401B-ADDF-9F546AC3EAF2}" type="pres">
      <dgm:prSet presAssocID="{22EC91A7-7DF5-497D-8FD7-BE7BA7215438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9DB763-47D2-49AB-8D8C-54474524CF5B}" type="pres">
      <dgm:prSet presAssocID="{4E118EC9-C79D-483C-8AEC-353B3ADE8A9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C8990572-361C-4273-B407-8B4FBD642545}" type="pres">
      <dgm:prSet presAssocID="{AC722037-8586-45D4-998E-A46F60FE15E3}" presName="compNode" presStyleCnt="0"/>
      <dgm:spPr/>
    </dgm:pt>
    <dgm:pt modelId="{9E7C7998-D811-4AD2-8BC6-91DF181912B0}" type="pres">
      <dgm:prSet presAssocID="{AC722037-8586-45D4-998E-A46F60FE15E3}" presName="pictRect" presStyleLbl="nod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6DEED64C-B41E-49A4-8979-4FDE006482F6}" type="pres">
      <dgm:prSet presAssocID="{AC722037-8586-45D4-998E-A46F60FE15E3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0BE51A-09DE-4C8B-9D28-E65054692773}" type="pres">
      <dgm:prSet presAssocID="{EBE17B99-716A-4490-AAB9-A91B6A24FD28}" presName="sibTrans" presStyleLbl="sibTrans2D1" presStyleIdx="0" presStyleCnt="0"/>
      <dgm:spPr/>
      <dgm:t>
        <a:bodyPr/>
        <a:lstStyle/>
        <a:p>
          <a:endParaRPr lang="en-GB"/>
        </a:p>
      </dgm:t>
    </dgm:pt>
    <dgm:pt modelId="{51139A69-85F4-43B6-BC93-3A64FAEF9B95}" type="pres">
      <dgm:prSet presAssocID="{D1217938-C5D7-4B3A-A1D5-1A67AAA8D606}" presName="compNode" presStyleCnt="0"/>
      <dgm:spPr/>
    </dgm:pt>
    <dgm:pt modelId="{3356F888-1860-4AC5-A1E7-2A6F77709E1F}" type="pres">
      <dgm:prSet presAssocID="{D1217938-C5D7-4B3A-A1D5-1A67AAA8D606}" presName="pictRect" presStyleLbl="nod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A4959A7E-10FB-4319-8E7E-2F74E829A9CB}" type="pres">
      <dgm:prSet presAssocID="{D1217938-C5D7-4B3A-A1D5-1A67AAA8D606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3C5CEE1-ADCF-42A2-B64E-4A761EE1F105}" srcId="{B30A95A1-2A12-409A-B2DC-7CDB5C947C9D}" destId="{D1217938-C5D7-4B3A-A1D5-1A67AAA8D606}" srcOrd="7" destOrd="0" parTransId="{031C22DF-B630-414D-B5BA-84A6E6A65B83}" sibTransId="{CD6CB9D5-50AD-4C19-AE65-2697433FA6FE}"/>
    <dgm:cxn modelId="{0639DF7A-1826-4E08-8B08-5AA8BD3AE3E8}" type="presOf" srcId="{5A4D822B-3462-4BD6-AF68-85158B81C0FF}" destId="{8C26918C-4B0D-4B1E-8BB7-80D18F8F95CD}" srcOrd="0" destOrd="0" presId="urn:microsoft.com/office/officeart/2005/8/layout/pList1"/>
    <dgm:cxn modelId="{DBB0F182-0DD8-4B4E-82EB-8C18BF7EA32E}" type="presOf" srcId="{D1217938-C5D7-4B3A-A1D5-1A67AAA8D606}" destId="{A4959A7E-10FB-4319-8E7E-2F74E829A9CB}" srcOrd="0" destOrd="0" presId="urn:microsoft.com/office/officeart/2005/8/layout/pList1"/>
    <dgm:cxn modelId="{037090C7-E81A-4E66-AE76-F937AC090F09}" type="presOf" srcId="{AC722037-8586-45D4-998E-A46F60FE15E3}" destId="{6DEED64C-B41E-49A4-8979-4FDE006482F6}" srcOrd="0" destOrd="0" presId="urn:microsoft.com/office/officeart/2005/8/layout/pList1"/>
    <dgm:cxn modelId="{036232EE-49C7-4593-A4E4-24E9B7453D1A}" type="presOf" srcId="{22EC91A7-7DF5-497D-8FD7-BE7BA7215438}" destId="{143E584C-8428-401B-ADDF-9F546AC3EAF2}" srcOrd="0" destOrd="0" presId="urn:microsoft.com/office/officeart/2005/8/layout/pList1"/>
    <dgm:cxn modelId="{A3F66AB0-5AD4-4C9C-812F-BEACD5561F57}" type="presOf" srcId="{1E46ACEB-C0EE-44E5-8741-5DA208A7C3B5}" destId="{4A1D2C6E-475D-4F00-BA7F-A2B0D4FFB26F}" srcOrd="0" destOrd="0" presId="urn:microsoft.com/office/officeart/2005/8/layout/pList1"/>
    <dgm:cxn modelId="{8F565796-8E88-4F78-9821-3517FE8EB2B7}" type="presOf" srcId="{B30A95A1-2A12-409A-B2DC-7CDB5C947C9D}" destId="{CCF33CB4-9EA6-431B-B189-FB68E2655CCF}" srcOrd="0" destOrd="0" presId="urn:microsoft.com/office/officeart/2005/8/layout/pList1"/>
    <dgm:cxn modelId="{869BFFCD-D7F2-4533-A61F-9C4EA2818CBE}" srcId="{B30A95A1-2A12-409A-B2DC-7CDB5C947C9D}" destId="{28C61C8D-612C-4271-B60C-865265E9A828}" srcOrd="2" destOrd="0" parTransId="{BAEA754E-5F08-4799-B0E0-3E5200602E14}" sibTransId="{A8CEF6B1-893B-49AD-8EEB-CA094A04B68E}"/>
    <dgm:cxn modelId="{62FF3680-7ABC-4ED0-BB94-C7DFE10734FC}" type="presOf" srcId="{4E118EC9-C79D-483C-8AEC-353B3ADE8A9F}" destId="{D69DB763-47D2-49AB-8D8C-54474524CF5B}" srcOrd="0" destOrd="0" presId="urn:microsoft.com/office/officeart/2005/8/layout/pList1"/>
    <dgm:cxn modelId="{331FEF75-A66B-40B8-9924-C1A4CB550AE3}" type="presOf" srcId="{E37015B7-CC08-4646-9907-7AE55C922B12}" destId="{A79445F4-ECA0-465B-810B-94AE8AF5D9C8}" srcOrd="0" destOrd="0" presId="urn:microsoft.com/office/officeart/2005/8/layout/pList1"/>
    <dgm:cxn modelId="{04E9CBA6-02D1-4D53-BFC5-2C5D2B8B8163}" srcId="{B30A95A1-2A12-409A-B2DC-7CDB5C947C9D}" destId="{71DA2B9C-8EE1-4201-AD06-AB5680D33FCB}" srcOrd="3" destOrd="0" parTransId="{DC3F1A6A-55BE-4762-8A3D-3E670CAC8E9E}" sibTransId="{1E46ACEB-C0EE-44E5-8741-5DA208A7C3B5}"/>
    <dgm:cxn modelId="{A00DEAB0-50D2-424D-A002-1AB92D3E16C8}" type="presOf" srcId="{28C61C8D-612C-4271-B60C-865265E9A828}" destId="{C4CECAE7-29B3-40A7-B488-66848950360E}" srcOrd="0" destOrd="0" presId="urn:microsoft.com/office/officeart/2005/8/layout/pList1"/>
    <dgm:cxn modelId="{85867BBF-5826-4EF9-B030-D6D82D1A4AAC}" type="presOf" srcId="{A8CEF6B1-893B-49AD-8EEB-CA094A04B68E}" destId="{F2988D7B-B470-45A8-B9FF-F9FC027F412E}" srcOrd="0" destOrd="0" presId="urn:microsoft.com/office/officeart/2005/8/layout/pList1"/>
    <dgm:cxn modelId="{FD1D1E26-6059-4C60-B3A5-689E45FD2A52}" type="presOf" srcId="{E5294140-E419-4916-816D-1C8A526AAD79}" destId="{6E66C4A0-9789-4197-A99A-4BAF061B9FE6}" srcOrd="0" destOrd="0" presId="urn:microsoft.com/office/officeart/2005/8/layout/pList1"/>
    <dgm:cxn modelId="{E54F90D6-FA2F-4C9D-ABBB-DCAB7699799C}" srcId="{B30A95A1-2A12-409A-B2DC-7CDB5C947C9D}" destId="{E37015B7-CC08-4646-9907-7AE55C922B12}" srcOrd="0" destOrd="0" parTransId="{C3C4DB43-F9B1-43DD-9763-99CD3FAC7D24}" sibTransId="{3A01F789-A16E-4C9D-B1F6-318FE6A84D6B}"/>
    <dgm:cxn modelId="{7DD6CAE4-5B7F-4A6B-A7CA-9CA9228DD086}" type="presOf" srcId="{EBE17B99-716A-4490-AAB9-A91B6A24FD28}" destId="{650BE51A-09DE-4C8B-9D28-E65054692773}" srcOrd="0" destOrd="0" presId="urn:microsoft.com/office/officeart/2005/8/layout/pList1"/>
    <dgm:cxn modelId="{B76271BC-C9D1-4E0A-A1FA-55E0509B7CB3}" type="presOf" srcId="{9B6DF313-AE95-4441-8ABD-237090E5018A}" destId="{5F4B992C-4E12-4763-88F7-ACF8C7C82FAD}" srcOrd="0" destOrd="0" presId="urn:microsoft.com/office/officeart/2005/8/layout/pList1"/>
    <dgm:cxn modelId="{1D69550C-333D-4112-82DE-6ECCE124F6D8}" type="presOf" srcId="{7A2A1B55-C16B-47F9-93EC-2FE263074232}" destId="{EC8BFC5E-9CEF-446D-96AA-810A02DE9861}" srcOrd="0" destOrd="0" presId="urn:microsoft.com/office/officeart/2005/8/layout/pList1"/>
    <dgm:cxn modelId="{264E044A-E233-4F77-9F18-51B63A07BCE7}" srcId="{B30A95A1-2A12-409A-B2DC-7CDB5C947C9D}" destId="{7A2A1B55-C16B-47F9-93EC-2FE263074232}" srcOrd="1" destOrd="0" parTransId="{2B1E5AE8-A709-4947-91F7-11CCB151ED1F}" sibTransId="{E5294140-E419-4916-816D-1C8A526AAD79}"/>
    <dgm:cxn modelId="{7E09E304-3AD0-43A5-849A-D331BD28B514}" srcId="{B30A95A1-2A12-409A-B2DC-7CDB5C947C9D}" destId="{AC722037-8586-45D4-998E-A46F60FE15E3}" srcOrd="6" destOrd="0" parTransId="{EB1572C2-8A33-4D65-B68E-7A17320489FF}" sibTransId="{EBE17B99-716A-4490-AAB9-A91B6A24FD28}"/>
    <dgm:cxn modelId="{779854A7-70BE-42B5-8656-FEE154AB8A1A}" type="presOf" srcId="{71DA2B9C-8EE1-4201-AD06-AB5680D33FCB}" destId="{2CA21125-D8BB-4BE6-B492-E69A4309F880}" srcOrd="0" destOrd="0" presId="urn:microsoft.com/office/officeart/2005/8/layout/pList1"/>
    <dgm:cxn modelId="{66BCA727-FDE4-46C7-9796-D9642E285682}" type="presOf" srcId="{3A01F789-A16E-4C9D-B1F6-318FE6A84D6B}" destId="{5683EC10-348A-4B18-A76F-5E45917D53BB}" srcOrd="0" destOrd="0" presId="urn:microsoft.com/office/officeart/2005/8/layout/pList1"/>
    <dgm:cxn modelId="{E408B9A7-66C1-4D6C-B510-F5FBAC26B374}" srcId="{B30A95A1-2A12-409A-B2DC-7CDB5C947C9D}" destId="{9B6DF313-AE95-4441-8ABD-237090E5018A}" srcOrd="4" destOrd="0" parTransId="{34BD72F0-7B0B-4B81-A3B2-56059ADB7E10}" sibTransId="{5A4D822B-3462-4BD6-AF68-85158B81C0FF}"/>
    <dgm:cxn modelId="{44F9D234-B564-4384-A4F2-CC0610D5C17E}" srcId="{B30A95A1-2A12-409A-B2DC-7CDB5C947C9D}" destId="{22EC91A7-7DF5-497D-8FD7-BE7BA7215438}" srcOrd="5" destOrd="0" parTransId="{B3FBDBA9-5F5C-4B97-91E7-A2B994D04E9D}" sibTransId="{4E118EC9-C79D-483C-8AEC-353B3ADE8A9F}"/>
    <dgm:cxn modelId="{E9F09676-ECD1-4A24-A058-58C858D84083}" type="presParOf" srcId="{CCF33CB4-9EA6-431B-B189-FB68E2655CCF}" destId="{515600D2-2284-42BB-8E1D-3694A3C09352}" srcOrd="0" destOrd="0" presId="urn:microsoft.com/office/officeart/2005/8/layout/pList1"/>
    <dgm:cxn modelId="{548479C3-8518-4D92-9A72-74E669587F12}" type="presParOf" srcId="{515600D2-2284-42BB-8E1D-3694A3C09352}" destId="{22160A56-C23C-4DC0-9EC3-941AA8A0B246}" srcOrd="0" destOrd="0" presId="urn:microsoft.com/office/officeart/2005/8/layout/pList1"/>
    <dgm:cxn modelId="{51EFF885-F0E4-429A-A149-10F011550292}" type="presParOf" srcId="{515600D2-2284-42BB-8E1D-3694A3C09352}" destId="{A79445F4-ECA0-465B-810B-94AE8AF5D9C8}" srcOrd="1" destOrd="0" presId="urn:microsoft.com/office/officeart/2005/8/layout/pList1"/>
    <dgm:cxn modelId="{C8FDB1AC-B9D9-4135-B0B6-50578BE5F06D}" type="presParOf" srcId="{CCF33CB4-9EA6-431B-B189-FB68E2655CCF}" destId="{5683EC10-348A-4B18-A76F-5E45917D53BB}" srcOrd="1" destOrd="0" presId="urn:microsoft.com/office/officeart/2005/8/layout/pList1"/>
    <dgm:cxn modelId="{56E86435-2026-44A2-9D48-25EF8749ABE1}" type="presParOf" srcId="{CCF33CB4-9EA6-431B-B189-FB68E2655CCF}" destId="{849DAC64-1F95-4575-A842-BE26F74BDE18}" srcOrd="2" destOrd="0" presId="urn:microsoft.com/office/officeart/2005/8/layout/pList1"/>
    <dgm:cxn modelId="{ACD23CB7-6F60-4682-BD11-86A0BA9CDEDB}" type="presParOf" srcId="{849DAC64-1F95-4575-A842-BE26F74BDE18}" destId="{97F59194-AF3A-446C-AE2F-16AAC2C224B6}" srcOrd="0" destOrd="0" presId="urn:microsoft.com/office/officeart/2005/8/layout/pList1"/>
    <dgm:cxn modelId="{D23FF990-0C8F-44E8-ABAF-C726A87BB8E7}" type="presParOf" srcId="{849DAC64-1F95-4575-A842-BE26F74BDE18}" destId="{EC8BFC5E-9CEF-446D-96AA-810A02DE9861}" srcOrd="1" destOrd="0" presId="urn:microsoft.com/office/officeart/2005/8/layout/pList1"/>
    <dgm:cxn modelId="{9471D970-D560-49CF-A1F0-58C70B48937B}" type="presParOf" srcId="{CCF33CB4-9EA6-431B-B189-FB68E2655CCF}" destId="{6E66C4A0-9789-4197-A99A-4BAF061B9FE6}" srcOrd="3" destOrd="0" presId="urn:microsoft.com/office/officeart/2005/8/layout/pList1"/>
    <dgm:cxn modelId="{FADDEE08-31CF-4552-8BC1-BDDC03C7BC1D}" type="presParOf" srcId="{CCF33CB4-9EA6-431B-B189-FB68E2655CCF}" destId="{7C6C7A06-4538-4F9C-9850-A484742FABAC}" srcOrd="4" destOrd="0" presId="urn:microsoft.com/office/officeart/2005/8/layout/pList1"/>
    <dgm:cxn modelId="{8364FE36-63E2-409D-BFA5-76A230640986}" type="presParOf" srcId="{7C6C7A06-4538-4F9C-9850-A484742FABAC}" destId="{E977828A-D927-42BE-AC65-3B99B46088BA}" srcOrd="0" destOrd="0" presId="urn:microsoft.com/office/officeart/2005/8/layout/pList1"/>
    <dgm:cxn modelId="{BC540F80-825D-4034-8D87-492F64F8FF60}" type="presParOf" srcId="{7C6C7A06-4538-4F9C-9850-A484742FABAC}" destId="{C4CECAE7-29B3-40A7-B488-66848950360E}" srcOrd="1" destOrd="0" presId="urn:microsoft.com/office/officeart/2005/8/layout/pList1"/>
    <dgm:cxn modelId="{02DCBACB-88A4-4F0D-A0A9-35C363A5DF16}" type="presParOf" srcId="{CCF33CB4-9EA6-431B-B189-FB68E2655CCF}" destId="{F2988D7B-B470-45A8-B9FF-F9FC027F412E}" srcOrd="5" destOrd="0" presId="urn:microsoft.com/office/officeart/2005/8/layout/pList1"/>
    <dgm:cxn modelId="{129659B5-1C64-42EC-93F3-E9B56F6603DD}" type="presParOf" srcId="{CCF33CB4-9EA6-431B-B189-FB68E2655CCF}" destId="{779AF1C0-30AC-4E2B-AD10-1AEDEC223B5D}" srcOrd="6" destOrd="0" presId="urn:microsoft.com/office/officeart/2005/8/layout/pList1"/>
    <dgm:cxn modelId="{AD71770E-C68A-4602-B7DF-136781C85212}" type="presParOf" srcId="{779AF1C0-30AC-4E2B-AD10-1AEDEC223B5D}" destId="{F21CA8BB-EF8E-4B0A-B6D0-12A2EBD92EE5}" srcOrd="0" destOrd="0" presId="urn:microsoft.com/office/officeart/2005/8/layout/pList1"/>
    <dgm:cxn modelId="{788DC1B1-DDC0-4B8F-9754-F926D366E4EA}" type="presParOf" srcId="{779AF1C0-30AC-4E2B-AD10-1AEDEC223B5D}" destId="{2CA21125-D8BB-4BE6-B492-E69A4309F880}" srcOrd="1" destOrd="0" presId="urn:microsoft.com/office/officeart/2005/8/layout/pList1"/>
    <dgm:cxn modelId="{0E69612C-FE92-4AC5-BAD1-16EF12136CA8}" type="presParOf" srcId="{CCF33CB4-9EA6-431B-B189-FB68E2655CCF}" destId="{4A1D2C6E-475D-4F00-BA7F-A2B0D4FFB26F}" srcOrd="7" destOrd="0" presId="urn:microsoft.com/office/officeart/2005/8/layout/pList1"/>
    <dgm:cxn modelId="{05639858-FB57-422F-8199-41E693F12D29}" type="presParOf" srcId="{CCF33CB4-9EA6-431B-B189-FB68E2655CCF}" destId="{51F318B9-6F15-4019-AB20-4B82E1815247}" srcOrd="8" destOrd="0" presId="urn:microsoft.com/office/officeart/2005/8/layout/pList1"/>
    <dgm:cxn modelId="{01B0218B-43E6-40C8-A687-508173FDBC09}" type="presParOf" srcId="{51F318B9-6F15-4019-AB20-4B82E1815247}" destId="{28741025-445B-4C00-A794-8B86EAD1BEA0}" srcOrd="0" destOrd="0" presId="urn:microsoft.com/office/officeart/2005/8/layout/pList1"/>
    <dgm:cxn modelId="{919B1EBC-73E2-4363-8AC5-C0202A659898}" type="presParOf" srcId="{51F318B9-6F15-4019-AB20-4B82E1815247}" destId="{5F4B992C-4E12-4763-88F7-ACF8C7C82FAD}" srcOrd="1" destOrd="0" presId="urn:microsoft.com/office/officeart/2005/8/layout/pList1"/>
    <dgm:cxn modelId="{A07A88A5-6E7B-4E71-80F8-08F6586B67B9}" type="presParOf" srcId="{CCF33CB4-9EA6-431B-B189-FB68E2655CCF}" destId="{8C26918C-4B0D-4B1E-8BB7-80D18F8F95CD}" srcOrd="9" destOrd="0" presId="urn:microsoft.com/office/officeart/2005/8/layout/pList1"/>
    <dgm:cxn modelId="{21225B3D-952E-4029-9321-1A4423DB2D66}" type="presParOf" srcId="{CCF33CB4-9EA6-431B-B189-FB68E2655CCF}" destId="{587127A0-066D-4D39-A9D0-D62D58EB18E4}" srcOrd="10" destOrd="0" presId="urn:microsoft.com/office/officeart/2005/8/layout/pList1"/>
    <dgm:cxn modelId="{2C88EDCD-6849-40FF-B077-DBE8A97467B7}" type="presParOf" srcId="{587127A0-066D-4D39-A9D0-D62D58EB18E4}" destId="{79FFCB15-B928-479D-AFE0-2A8651B33E05}" srcOrd="0" destOrd="0" presId="urn:microsoft.com/office/officeart/2005/8/layout/pList1"/>
    <dgm:cxn modelId="{F88BE43D-9BBC-407A-BA49-F7BADA396BE7}" type="presParOf" srcId="{587127A0-066D-4D39-A9D0-D62D58EB18E4}" destId="{143E584C-8428-401B-ADDF-9F546AC3EAF2}" srcOrd="1" destOrd="0" presId="urn:microsoft.com/office/officeart/2005/8/layout/pList1"/>
    <dgm:cxn modelId="{00E9BD07-41FD-4387-9F2D-1A39C40C5BE0}" type="presParOf" srcId="{CCF33CB4-9EA6-431B-B189-FB68E2655CCF}" destId="{D69DB763-47D2-49AB-8D8C-54474524CF5B}" srcOrd="11" destOrd="0" presId="urn:microsoft.com/office/officeart/2005/8/layout/pList1"/>
    <dgm:cxn modelId="{0AB3692F-958B-4C9D-9D5B-E404FB0F5B21}" type="presParOf" srcId="{CCF33CB4-9EA6-431B-B189-FB68E2655CCF}" destId="{C8990572-361C-4273-B407-8B4FBD642545}" srcOrd="12" destOrd="0" presId="urn:microsoft.com/office/officeart/2005/8/layout/pList1"/>
    <dgm:cxn modelId="{6ED9FA7E-6FCA-44A0-A5C2-A54D62DA251D}" type="presParOf" srcId="{C8990572-361C-4273-B407-8B4FBD642545}" destId="{9E7C7998-D811-4AD2-8BC6-91DF181912B0}" srcOrd="0" destOrd="0" presId="urn:microsoft.com/office/officeart/2005/8/layout/pList1"/>
    <dgm:cxn modelId="{14808572-D529-4E78-BB59-6442F7F4C989}" type="presParOf" srcId="{C8990572-361C-4273-B407-8B4FBD642545}" destId="{6DEED64C-B41E-49A4-8979-4FDE006482F6}" srcOrd="1" destOrd="0" presId="urn:microsoft.com/office/officeart/2005/8/layout/pList1"/>
    <dgm:cxn modelId="{06DDB132-1E6B-4A36-828C-F096EC832C6A}" type="presParOf" srcId="{CCF33CB4-9EA6-431B-B189-FB68E2655CCF}" destId="{650BE51A-09DE-4C8B-9D28-E65054692773}" srcOrd="13" destOrd="0" presId="urn:microsoft.com/office/officeart/2005/8/layout/pList1"/>
    <dgm:cxn modelId="{56C3F1CA-3577-4939-8A4A-D416BD00BB31}" type="presParOf" srcId="{CCF33CB4-9EA6-431B-B189-FB68E2655CCF}" destId="{51139A69-85F4-43B6-BC93-3A64FAEF9B95}" srcOrd="14" destOrd="0" presId="urn:microsoft.com/office/officeart/2005/8/layout/pList1"/>
    <dgm:cxn modelId="{186C7B2C-2557-4F5F-9794-B6F47C62C917}" type="presParOf" srcId="{51139A69-85F4-43B6-BC93-3A64FAEF9B95}" destId="{3356F888-1860-4AC5-A1E7-2A6F77709E1F}" srcOrd="0" destOrd="0" presId="urn:microsoft.com/office/officeart/2005/8/layout/pList1"/>
    <dgm:cxn modelId="{D3354F05-1985-4672-88C2-37E1136524EC}" type="presParOf" srcId="{51139A69-85F4-43B6-BC93-3A64FAEF9B95}" destId="{A4959A7E-10FB-4319-8E7E-2F74E829A9C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60A56-C23C-4DC0-9EC3-941AA8A0B246}">
      <dsp:nvSpPr>
        <dsp:cNvPr id="0" name=""/>
        <dsp:cNvSpPr/>
      </dsp:nvSpPr>
      <dsp:spPr>
        <a:xfrm>
          <a:off x="204234" y="45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445F4-ECA0-465B-810B-94AE8AF5D9C8}">
      <dsp:nvSpPr>
        <dsp:cNvPr id="0" name=""/>
        <dsp:cNvSpPr/>
      </dsp:nvSpPr>
      <dsp:spPr>
        <a:xfrm>
          <a:off x="204234" y="157927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Des infrastructures qui permettent à </a:t>
          </a:r>
          <a:r>
            <a:rPr lang="fr-BE" sz="1700" kern="1200" dirty="0" err="1" smtClean="0"/>
            <a:t>tou·te·s</a:t>
          </a:r>
          <a:r>
            <a:rPr lang="fr-BE" sz="1700" kern="1200" dirty="0" smtClean="0"/>
            <a:t> de se déplacer à vélo</a:t>
          </a:r>
          <a:endParaRPr lang="en-GB" sz="1700" kern="1200" dirty="0"/>
        </a:p>
      </dsp:txBody>
      <dsp:txXfrm>
        <a:off x="204234" y="1579271"/>
        <a:ext cx="2291456" cy="850130"/>
      </dsp:txXfrm>
    </dsp:sp>
    <dsp:sp modelId="{97F59194-AF3A-446C-AE2F-16AAC2C224B6}">
      <dsp:nvSpPr>
        <dsp:cNvPr id="0" name=""/>
        <dsp:cNvSpPr/>
      </dsp:nvSpPr>
      <dsp:spPr>
        <a:xfrm>
          <a:off x="2724933" y="45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BFC5E-9CEF-446D-96AA-810A02DE9861}">
      <dsp:nvSpPr>
        <dsp:cNvPr id="0" name=""/>
        <dsp:cNvSpPr/>
      </dsp:nvSpPr>
      <dsp:spPr>
        <a:xfrm>
          <a:off x="2724933" y="157927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Un environnement sûr pour se déplacer à vélo</a:t>
          </a:r>
          <a:endParaRPr lang="en-GB" sz="1700" kern="1200" dirty="0"/>
        </a:p>
      </dsp:txBody>
      <dsp:txXfrm>
        <a:off x="2724933" y="1579271"/>
        <a:ext cx="2291456" cy="850130"/>
      </dsp:txXfrm>
    </dsp:sp>
    <dsp:sp modelId="{E977828A-D927-42BE-AC65-3B99B46088BA}">
      <dsp:nvSpPr>
        <dsp:cNvPr id="0" name=""/>
        <dsp:cNvSpPr/>
      </dsp:nvSpPr>
      <dsp:spPr>
        <a:xfrm>
          <a:off x="5245632" y="45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ECAE7-29B3-40A7-B488-66848950360E}">
      <dsp:nvSpPr>
        <dsp:cNvPr id="0" name=""/>
        <dsp:cNvSpPr/>
      </dsp:nvSpPr>
      <dsp:spPr>
        <a:xfrm>
          <a:off x="5245632" y="157927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Stationner son vélo sans crainte du vol</a:t>
          </a:r>
          <a:endParaRPr lang="en-GB" sz="1700" kern="1200" dirty="0"/>
        </a:p>
      </dsp:txBody>
      <dsp:txXfrm>
        <a:off x="5245632" y="1579271"/>
        <a:ext cx="2291456" cy="850130"/>
      </dsp:txXfrm>
    </dsp:sp>
    <dsp:sp modelId="{F21CA8BB-EF8E-4B0A-B6D0-12A2EBD92EE5}">
      <dsp:nvSpPr>
        <dsp:cNvPr id="0" name=""/>
        <dsp:cNvSpPr/>
      </dsp:nvSpPr>
      <dsp:spPr>
        <a:xfrm>
          <a:off x="7766331" y="45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21125-D8BB-4BE6-B492-E69A4309F880}">
      <dsp:nvSpPr>
        <dsp:cNvPr id="0" name=""/>
        <dsp:cNvSpPr/>
      </dsp:nvSpPr>
      <dsp:spPr>
        <a:xfrm>
          <a:off x="7766331" y="157927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Des solutions vélo adaptées à ses besoins</a:t>
          </a:r>
          <a:endParaRPr lang="en-GB" sz="1700" kern="1200" dirty="0"/>
        </a:p>
      </dsp:txBody>
      <dsp:txXfrm>
        <a:off x="7766331" y="1579271"/>
        <a:ext cx="2291456" cy="850130"/>
      </dsp:txXfrm>
    </dsp:sp>
    <dsp:sp modelId="{28741025-445B-4C00-A794-8B86EAD1BEA0}">
      <dsp:nvSpPr>
        <dsp:cNvPr id="0" name=""/>
        <dsp:cNvSpPr/>
      </dsp:nvSpPr>
      <dsp:spPr>
        <a:xfrm>
          <a:off x="204234" y="265854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B992C-4E12-4763-88F7-ACF8C7C82FAD}">
      <dsp:nvSpPr>
        <dsp:cNvPr id="0" name=""/>
        <dsp:cNvSpPr/>
      </dsp:nvSpPr>
      <dsp:spPr>
        <a:xfrm>
          <a:off x="204234" y="423736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Des formations pour rouler à vélo</a:t>
          </a:r>
          <a:endParaRPr lang="en-GB" sz="1700" kern="1200" dirty="0"/>
        </a:p>
      </dsp:txBody>
      <dsp:txXfrm>
        <a:off x="204234" y="4237361"/>
        <a:ext cx="2291456" cy="850130"/>
      </dsp:txXfrm>
    </dsp:sp>
    <dsp:sp modelId="{79FFCB15-B928-479D-AFE0-2A8651B33E05}">
      <dsp:nvSpPr>
        <dsp:cNvPr id="0" name=""/>
        <dsp:cNvSpPr/>
      </dsp:nvSpPr>
      <dsp:spPr>
        <a:xfrm>
          <a:off x="2724933" y="265854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E584C-8428-401B-ADDF-9F546AC3EAF2}">
      <dsp:nvSpPr>
        <dsp:cNvPr id="0" name=""/>
        <dsp:cNvSpPr/>
      </dsp:nvSpPr>
      <dsp:spPr>
        <a:xfrm>
          <a:off x="2724933" y="423736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Une combinaison vélo + transports publics facilitée</a:t>
          </a:r>
          <a:endParaRPr lang="en-GB" sz="1700" kern="1200" dirty="0"/>
        </a:p>
      </dsp:txBody>
      <dsp:txXfrm>
        <a:off x="2724933" y="4237361"/>
        <a:ext cx="2291456" cy="850130"/>
      </dsp:txXfrm>
    </dsp:sp>
    <dsp:sp modelId="{9E7C7998-D811-4AD2-8BC6-91DF181912B0}">
      <dsp:nvSpPr>
        <dsp:cNvPr id="0" name=""/>
        <dsp:cNvSpPr/>
      </dsp:nvSpPr>
      <dsp:spPr>
        <a:xfrm>
          <a:off x="5245632" y="265854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ED64C-B41E-49A4-8979-4FDE006482F6}">
      <dsp:nvSpPr>
        <dsp:cNvPr id="0" name=""/>
        <dsp:cNvSpPr/>
      </dsp:nvSpPr>
      <dsp:spPr>
        <a:xfrm>
          <a:off x="5245632" y="423736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Un encouragement au shift mental et modal</a:t>
          </a:r>
          <a:endParaRPr lang="en-GB" sz="1700" kern="1200" dirty="0"/>
        </a:p>
      </dsp:txBody>
      <dsp:txXfrm>
        <a:off x="5245632" y="4237361"/>
        <a:ext cx="2291456" cy="850130"/>
      </dsp:txXfrm>
    </dsp:sp>
    <dsp:sp modelId="{3356F888-1860-4AC5-A1E7-2A6F77709E1F}">
      <dsp:nvSpPr>
        <dsp:cNvPr id="0" name=""/>
        <dsp:cNvSpPr/>
      </dsp:nvSpPr>
      <dsp:spPr>
        <a:xfrm>
          <a:off x="7766331" y="2658547"/>
          <a:ext cx="2291456" cy="1578813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59A7E-10FB-4319-8E7E-2F74E829A9CB}">
      <dsp:nvSpPr>
        <dsp:cNvPr id="0" name=""/>
        <dsp:cNvSpPr/>
      </dsp:nvSpPr>
      <dsp:spPr>
        <a:xfrm>
          <a:off x="7766331" y="4237361"/>
          <a:ext cx="2291456" cy="8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smtClean="0"/>
            <a:t>Des politiques cyclistes adaptées</a:t>
          </a:r>
          <a:endParaRPr lang="en-GB" sz="1700" kern="1200" dirty="0"/>
        </a:p>
      </dsp:txBody>
      <dsp:txXfrm>
        <a:off x="7766331" y="4237361"/>
        <a:ext cx="2291456" cy="85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5D612-27A5-444D-BEF7-2E79E03389F3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4861-433A-4DBC-9C15-50A988669AC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0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031CEB9-6B62-9649-BFEE-532DEC3A2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667" y="5257800"/>
            <a:ext cx="1185333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2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64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97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BB29F46-0367-8D30-D298-5280F7BE6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667" y="5257800"/>
            <a:ext cx="1185333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1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664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256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832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640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355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62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309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C0E1-65E0-47E2-B1C4-1C1E29BEC2EA}" type="datetimeFigureOut">
              <a:rPr lang="fr-BE" smtClean="0"/>
              <a:t>23-01-24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C5E0-2295-4645-A9F8-231B5EE3B63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892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18672" y="0"/>
            <a:ext cx="5173328" cy="5173328"/>
          </a:xfrm>
          <a:prstGeom prst="rect">
            <a:avLst/>
          </a:prstGeom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16146"/>
          </a:xfrm>
        </p:spPr>
        <p:txBody>
          <a:bodyPr>
            <a:normAutofit/>
          </a:bodyPr>
          <a:lstStyle/>
          <a:p>
            <a:pPr algn="r"/>
            <a:r>
              <a:rPr lang="fr-BE" sz="4800" b="1" dirty="0">
                <a:solidFill>
                  <a:srgbClr val="98BF0E"/>
                </a:solidFill>
                <a:latin typeface="Montserrat" panose="02000505000000020004" pitchFamily="2" charset="0"/>
              </a:rPr>
              <a:t>Élections </a:t>
            </a:r>
            <a:r>
              <a:rPr lang="fr-BE" sz="4800" b="1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communales </a:t>
            </a:r>
            <a:r>
              <a:rPr lang="fr-BE" sz="4800" b="1" dirty="0">
                <a:solidFill>
                  <a:srgbClr val="98BF0E"/>
                </a:solidFill>
                <a:latin typeface="Montserrat" panose="02000505000000020004" pitchFamily="2" charset="0"/>
              </a:rPr>
              <a:t>2024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8388" y="3422341"/>
            <a:ext cx="9144000" cy="1439945"/>
          </a:xfrm>
        </p:spPr>
        <p:txBody>
          <a:bodyPr>
            <a:normAutofit/>
          </a:bodyPr>
          <a:lstStyle/>
          <a:p>
            <a:r>
              <a:rPr lang="fr-BE" sz="32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demandes du GRACQ </a:t>
            </a:r>
            <a:r>
              <a:rPr lang="fr-BE" sz="32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XXX</a:t>
            </a:r>
            <a:r>
              <a:rPr lang="fr-BE" sz="32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la législature 2024-2030</a:t>
            </a:r>
            <a:endParaRPr lang="fr-BE" sz="3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799" y="702909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Des solutions de stationnement vélo, sans crainte du vol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6799" y="1738207"/>
            <a:ext cx="10066421" cy="3806250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Stationnement à proximité directe des lieux de destination : de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courte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durée (arceaux) et de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longue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durée (accès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sécurisé/protégé)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Stationnement adapté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à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tout type de vélo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, y compris de grand gabarit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Encourager le stationnement vélo sécurisé au sein des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bâtiments</a:t>
            </a:r>
            <a:endParaRPr lang="fr-BE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Lutte efficace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contre le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vol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vélos :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800" dirty="0" smtClean="0">
                <a:solidFill>
                  <a:schemeClr val="bg2">
                    <a:lumMod val="25000"/>
                  </a:schemeClr>
                </a:solidFill>
              </a:rPr>
              <a:t>Identification des vélos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800" dirty="0" smtClean="0">
                <a:solidFill>
                  <a:schemeClr val="bg2">
                    <a:lumMod val="25000"/>
                  </a:schemeClr>
                </a:solidFill>
              </a:rPr>
              <a:t>Développer l’action de la police et de la justice</a:t>
            </a:r>
            <a:endParaRPr lang="fr-B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860" y="4283242"/>
            <a:ext cx="3099631" cy="206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29095" y="654013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Un accès à une solution vélo adaptée à ses besoins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9095" y="1689311"/>
            <a:ext cx="9422167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Démocratiser l’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accès au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vélo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 permettant à toute personne de disposer d’un vélo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Vélos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adaptés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aux besoins (variables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Systèmes de vélos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partagés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+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locations</a:t>
            </a:r>
            <a:endParaRPr lang="fr-BE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Réseau de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services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vélo (vélocistes,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ateliers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bornes publiques…)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84" y="3201487"/>
            <a:ext cx="5792709" cy="304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7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7950" y="436564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Des formations pour rouler à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7950" y="1471862"/>
            <a:ext cx="7253249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Formation des cyclistes pour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maîtriser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leur vélo, connaître les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règles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de circulation et acquérir les bons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réflexes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Formation des conducteurs (y compris chauffeurs professionnels) pour améliorer la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cohabitation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avec les cyclistes. 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Lutte contre l’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inégalité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d’apprentissage (genre, allochtones, précarité…)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Aires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d’apprentissage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pour s’exercer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sécurité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99" y="1550088"/>
            <a:ext cx="3520849" cy="219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934673"/>
            <a:ext cx="3520849" cy="234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9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67159" y="524052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Une combinaison « vélo/transports publics » facilitée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7159" y="1559350"/>
            <a:ext cx="10296295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Booster le potentiel du vélo grâce à la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combinaison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avec les trains, trams, bus, métros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Accessibilité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des stations/arrêts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Stationnement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vélo (sécurisé et libre)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Embarquement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des vélos sur le matériel </a:t>
            </a:r>
            <a:br>
              <a:rPr lang="fr-BE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roulant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Services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vélos (location de vélos, petites </a:t>
            </a:r>
            <a:br>
              <a:rPr lang="fr-BE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réparations</a:t>
            </a:r>
            <a:r>
              <a:rPr lang="fr-BE" dirty="0">
                <a:solidFill>
                  <a:schemeClr val="bg2">
                    <a:lumMod val="25000"/>
                  </a:schemeClr>
                </a:solidFill>
              </a:rPr>
              <a:t>…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B908481-320C-6251-5C20-977FAD73A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976" y="2497596"/>
            <a:ext cx="5017974" cy="34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4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35620" y="220222"/>
            <a:ext cx="10555281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Un encouragement au shift mental &amp; modal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4566" y="1255520"/>
            <a:ext cx="10174691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Travailler à une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image positive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du vélo (campagnes de promotion, balades, évènements)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Valorisation de l’aspect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bien-être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et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plaisir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(aussi vélo récréatif / sportif)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Certains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moments de la vie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sont propices à un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changement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de mobilité (déménagement, </a:t>
            </a:r>
            <a:br>
              <a:rPr lang="fr-BE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nouveau travail, arrivée d’un enfant…) &gt; faciliter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le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choix du vélo comme mode de déplacement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Utiliser la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fiscalité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pour orienter les choix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de mobilité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(rationnaliser l’usage de la voiture et favoriser le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report modal vers le vélo), y compris pour le public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professionnel. 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814" y="3534950"/>
            <a:ext cx="4655835" cy="26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9142" y="436564"/>
            <a:ext cx="11157429" cy="559954"/>
          </a:xfrm>
        </p:spPr>
        <p:txBody>
          <a:bodyPr>
            <a:noAutofit/>
          </a:bodyPr>
          <a:lstStyle/>
          <a:p>
            <a:pPr algn="l"/>
            <a:r>
              <a:rPr lang="fr-BE" sz="3200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Le vélo à Bruxelles, une pratique en forte évolution…</a:t>
            </a:r>
            <a:endParaRPr lang="fr-BE" sz="3200" dirty="0">
              <a:solidFill>
                <a:srgbClr val="98BF0E"/>
              </a:solidFill>
              <a:latin typeface="Montserrat" panose="0200050500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14" y="1519010"/>
            <a:ext cx="7035800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4;p10"/>
          <p:cNvSpPr/>
          <p:nvPr/>
        </p:nvSpPr>
        <p:spPr>
          <a:xfrm rot="20738192">
            <a:off x="8071431" y="2936496"/>
            <a:ext cx="2130064" cy="270918"/>
          </a:xfrm>
          <a:prstGeom prst="rightArrow">
            <a:avLst>
              <a:gd name="adj1" fmla="val 50000"/>
              <a:gd name="adj2" fmla="val 86758"/>
            </a:avLst>
          </a:prstGeom>
          <a:solidFill>
            <a:srgbClr val="F4D310"/>
          </a:solidFill>
          <a:ln w="12700" cap="flat" cmpd="sng">
            <a:solidFill>
              <a:srgbClr val="7768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95;p10"/>
          <p:cNvSpPr txBox="1"/>
          <p:nvPr/>
        </p:nvSpPr>
        <p:spPr>
          <a:xfrm>
            <a:off x="717931" y="1986534"/>
            <a:ext cx="3825040" cy="2677616"/>
          </a:xfrm>
          <a:prstGeom prst="rect">
            <a:avLst/>
          </a:prstGeom>
          <a:solidFill>
            <a:srgbClr val="F4D31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dirty="0">
                <a:solidFill>
                  <a:srgbClr val="8F8475"/>
                </a:solidFill>
                <a:latin typeface="Calibri"/>
                <a:ea typeface="Calibri"/>
                <a:cs typeface="Calibri"/>
                <a:sym typeface="Calibri"/>
              </a:rPr>
              <a:t>Taux de croissance moyen depuis 2010 : 12,5 %</a:t>
            </a:r>
            <a:endParaRPr sz="2000" dirty="0">
              <a:solidFill>
                <a:srgbClr val="8F8475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8F847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dirty="0">
                <a:solidFill>
                  <a:srgbClr val="8F8475"/>
                </a:solidFill>
                <a:latin typeface="Calibri"/>
                <a:ea typeface="Calibri"/>
                <a:cs typeface="Calibri"/>
                <a:sym typeface="Calibri"/>
              </a:rPr>
              <a:t>Croissance 2021-2022 : +43,7 %</a:t>
            </a:r>
            <a:endParaRPr sz="2800" b="1" dirty="0">
              <a:solidFill>
                <a:srgbClr val="8F84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0124" y="1055520"/>
            <a:ext cx="374609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Exemple : la pratique du vélo en RBC 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À compléter en fonction de la situation dans votre commune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41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9170" y="542501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Des politiques cyclables qui s’adaptent en permanence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170" y="1577799"/>
            <a:ext cx="10909610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Données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quantitatives et qualitatives pour appuyer la politique cyclable (comptages, études…)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Consultation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des usagers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cyclistes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Moyens humains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+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budgets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bg2">
                    <a:lumMod val="25000"/>
                  </a:schemeClr>
                </a:solidFill>
              </a:rPr>
              <a:t>Planification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bg2">
                    <a:lumMod val="25000"/>
                  </a:schemeClr>
                </a:solidFill>
              </a:rPr>
              <a:t>Mise en œuvre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1800" dirty="0" smtClean="0">
                <a:solidFill>
                  <a:schemeClr val="bg2">
                    <a:lumMod val="25000"/>
                  </a:schemeClr>
                </a:solidFill>
              </a:rPr>
              <a:t>Évaluation  (BYPAD)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Cohérence des politiques régionales et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communales (centrales d’achat, subsides,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formations…) 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BE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763" y="2837670"/>
            <a:ext cx="5035551" cy="335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2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9142" y="436564"/>
            <a:ext cx="11157429" cy="559954"/>
          </a:xfrm>
        </p:spPr>
        <p:txBody>
          <a:bodyPr>
            <a:noAutofit/>
          </a:bodyPr>
          <a:lstStyle/>
          <a:p>
            <a:pPr algn="l"/>
            <a:r>
              <a:rPr lang="fr-BE" sz="3200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…mais une pratique qui reste inégale</a:t>
            </a:r>
            <a:endParaRPr lang="fr-BE" sz="3200" dirty="0">
              <a:solidFill>
                <a:srgbClr val="98BF0E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Google Shape;206;p11"/>
          <p:cNvSpPr txBox="1"/>
          <p:nvPr/>
        </p:nvSpPr>
        <p:spPr>
          <a:xfrm>
            <a:off x="380254" y="5131807"/>
            <a:ext cx="4040800" cy="116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SOURCE </a:t>
            </a:r>
            <a:r>
              <a:rPr lang="fr-BE" sz="1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OBSERVATOIRE DU VÉLO EN RBC </a:t>
            </a:r>
            <a:r>
              <a:rPr lang="fr-BE" sz="14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4" y="1740524"/>
            <a:ext cx="3377914" cy="327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494" y="856897"/>
            <a:ext cx="2984311" cy="50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r="11143"/>
          <a:stretch/>
        </p:blipFill>
        <p:spPr bwMode="auto">
          <a:xfrm>
            <a:off x="4110451" y="1724353"/>
            <a:ext cx="447040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04;p11"/>
          <p:cNvSpPr txBox="1"/>
          <p:nvPr/>
        </p:nvSpPr>
        <p:spPr>
          <a:xfrm>
            <a:off x="5747657" y="2096144"/>
            <a:ext cx="3077030" cy="830956"/>
          </a:xfrm>
          <a:prstGeom prst="rect">
            <a:avLst/>
          </a:prstGeom>
          <a:solidFill>
            <a:srgbClr val="F4D310"/>
          </a:solidFill>
          <a:ln w="9525" cap="flat" cmpd="sng">
            <a:solidFill>
              <a:srgbClr val="F4D3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1" dirty="0">
                <a:solidFill>
                  <a:srgbClr val="776854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Enfants = 3% des cyclistes comptés</a:t>
            </a:r>
            <a:endParaRPr sz="2400" b="1" dirty="0">
              <a:solidFill>
                <a:srgbClr val="776854"/>
              </a:solidFill>
              <a:latin typeface="Montserrat" panose="02000505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24" y="1055520"/>
            <a:ext cx="374609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Exemple : la pratique du vélo en RBC 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À compléter en fonction de la situation dans votre commune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9142" y="436564"/>
            <a:ext cx="11157429" cy="559954"/>
          </a:xfrm>
        </p:spPr>
        <p:txBody>
          <a:bodyPr>
            <a:noAutofit/>
          </a:bodyPr>
          <a:lstStyle/>
          <a:p>
            <a:pPr algn="l"/>
            <a:r>
              <a:rPr lang="fr-BE" sz="3200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…mais une pratique qui reste inégale</a:t>
            </a:r>
            <a:endParaRPr lang="fr-BE" sz="3200" dirty="0">
              <a:solidFill>
                <a:srgbClr val="98BF0E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Google Shape;206;p11"/>
          <p:cNvSpPr txBox="1"/>
          <p:nvPr/>
        </p:nvSpPr>
        <p:spPr>
          <a:xfrm>
            <a:off x="380254" y="5131807"/>
            <a:ext cx="4040800" cy="116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fr-BE" sz="1400" b="1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SOURCE : ENQUÊTE OVG 6 – BRUXELLES MOBILITÉ</a:t>
            </a:r>
            <a:endParaRPr lang="fr-BE" sz="1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43" y="1638969"/>
            <a:ext cx="7613557" cy="42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0;p11"/>
          <p:cNvSpPr txBox="1"/>
          <p:nvPr/>
        </p:nvSpPr>
        <p:spPr>
          <a:xfrm>
            <a:off x="5152572" y="1291530"/>
            <a:ext cx="65459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dirty="0">
                <a:solidFill>
                  <a:srgbClr val="3F3F3F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Répartition modale en fonction </a:t>
            </a:r>
            <a:r>
              <a:rPr lang="fr-BE" sz="1400" b="1" dirty="0" smtClean="0">
                <a:solidFill>
                  <a:srgbClr val="3F3F3F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de la catégorie </a:t>
            </a:r>
            <a:r>
              <a:rPr lang="fr-BE" sz="1400" b="1" dirty="0">
                <a:solidFill>
                  <a:srgbClr val="3F3F3F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de revenus, chez les ménages non motorisés</a:t>
            </a:r>
            <a:endParaRPr sz="1400" b="1" dirty="0">
              <a:solidFill>
                <a:srgbClr val="3F3F3F"/>
              </a:solidFill>
              <a:latin typeface="Montserrat" panose="02000505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8;p11"/>
          <p:cNvSpPr txBox="1"/>
          <p:nvPr/>
        </p:nvSpPr>
        <p:spPr>
          <a:xfrm>
            <a:off x="380254" y="1845172"/>
            <a:ext cx="39450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dirty="0">
                <a:solidFill>
                  <a:srgbClr val="3F3F3F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Part modale vélo en fonction du lieu de résidence</a:t>
            </a:r>
            <a:endParaRPr sz="1400" b="1" dirty="0">
              <a:solidFill>
                <a:srgbClr val="3F3F3F"/>
              </a:solidFill>
              <a:latin typeface="Montserrat" panose="02000505000000020004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6" y="2335803"/>
            <a:ext cx="3945003" cy="30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74964" y="944975"/>
            <a:ext cx="374609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/>
                </a:solidFill>
              </a:rPr>
              <a:t>Exemple : la pratique du vélo en RBC </a:t>
            </a:r>
          </a:p>
          <a:p>
            <a:r>
              <a:rPr lang="fr-BE" b="1" dirty="0" smtClean="0">
                <a:solidFill>
                  <a:schemeClr val="bg1"/>
                </a:solidFill>
              </a:rPr>
              <a:t>À compléter en fonction de la situation dans votre commune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3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75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BF0E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 idx="4294967295"/>
          </p:nvPr>
        </p:nvSpPr>
        <p:spPr>
          <a:xfrm>
            <a:off x="1901372" y="336651"/>
            <a:ext cx="8651020" cy="677863"/>
          </a:xfrm>
        </p:spPr>
        <p:txBody>
          <a:bodyPr>
            <a:noAutofit/>
          </a:bodyPr>
          <a:lstStyle/>
          <a:p>
            <a:pPr algn="ctr"/>
            <a:r>
              <a:rPr lang="fr-BE" sz="3600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Le vélo à la portée de </a:t>
            </a:r>
            <a:r>
              <a:rPr lang="fr-BE" sz="3600" dirty="0" err="1" smtClean="0">
                <a:solidFill>
                  <a:srgbClr val="98BF0E"/>
                </a:solidFill>
                <a:latin typeface="Montserrat" panose="02000505000000020004" pitchFamily="2" charset="0"/>
              </a:rPr>
              <a:t>tou·te·s</a:t>
            </a:r>
            <a:r>
              <a:rPr lang="fr-BE" sz="3600" dirty="0" smtClean="0">
                <a:solidFill>
                  <a:srgbClr val="98BF0E"/>
                </a:solidFill>
                <a:latin typeface="Montserrat" panose="02000505000000020004" pitchFamily="2" charset="0"/>
              </a:rPr>
              <a:t> : lever les freins à la pratique du vélo</a:t>
            </a:r>
            <a:endParaRPr lang="fr-BE" sz="3600" dirty="0">
              <a:solidFill>
                <a:srgbClr val="98BF0E"/>
              </a:solidFill>
              <a:latin typeface="Montserrat" panose="02000505000000020004" pitchFamily="2" charset="0"/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920443312"/>
              </p:ext>
            </p:extLst>
          </p:nvPr>
        </p:nvGraphicFramePr>
        <p:xfrm>
          <a:off x="1190171" y="1378857"/>
          <a:ext cx="10262023" cy="508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5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89102" y="564803"/>
            <a:ext cx="9733809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Des infrastructures qui permettent à </a:t>
            </a:r>
            <a:r>
              <a:rPr lang="fr-BE" sz="3600" dirty="0" err="1">
                <a:solidFill>
                  <a:srgbClr val="98BF0E"/>
                </a:solidFill>
                <a:latin typeface="Montserrat" panose="02000505000000020004" pitchFamily="2" charset="0"/>
              </a:rPr>
              <a:t>tou·te·s</a:t>
            </a:r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 de se déplacer à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89102" y="1600101"/>
            <a:ext cx="9794921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Aménagements cyclables qui accueillent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tous les cyclistes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en sécurité indépendamment de leur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âge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de leur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genre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de leur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origine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de leur niveau d’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expérience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du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type de vélo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utilisé (classique, VAE, vélo-cargo…)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Confort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des aménagements (largeur,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revêtement, absence d’obstacles…)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Sécurité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lisibilité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des intersections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Réseau cyclable aménagé de manière </a:t>
            </a:r>
            <a:br>
              <a:rPr lang="fr-BE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cohérente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et clairement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balisé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Entretien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pour des infrastructures praticables </a:t>
            </a:r>
            <a:b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toute l’année</a:t>
            </a:r>
            <a:endParaRPr lang="fr-BE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256" y="3654391"/>
            <a:ext cx="5123744" cy="274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81" y="618663"/>
            <a:ext cx="10727807" cy="473290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Mesure prioritaire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81" y="1118586"/>
            <a:ext cx="10623047" cy="400110"/>
          </a:xfrm>
          <a:prstGeom prst="rect">
            <a:avLst/>
          </a:prstGeom>
          <a:solidFill>
            <a:srgbClr val="F4D3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Notez ici la mesure que vous estimez la plus importante </a:t>
            </a:r>
            <a:endParaRPr lang="fr-BE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82" y="3166811"/>
            <a:ext cx="10623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D22260"/>
                </a:solidFill>
                <a:latin typeface="Montserrat" panose="02000505000000020004" pitchFamily="2" charset="0"/>
              </a:rPr>
              <a:t>Mais aussi…</a:t>
            </a:r>
          </a:p>
          <a:p>
            <a:endParaRPr lang="fr-BE" sz="14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Encore une autre mesure</a:t>
            </a:r>
            <a:endParaRPr lang="fr-BE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fr-BE" sz="1400" i="1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Et encore une autre…</a:t>
            </a:r>
            <a:endParaRPr lang="fr-BE" sz="2000" dirty="0" smtClean="0">
              <a:solidFill>
                <a:srgbClr val="D22260"/>
              </a:solidFill>
              <a:latin typeface="Montserrat" panose="02000505000000020004" pitchFamily="2" charset="0"/>
            </a:endParaRPr>
          </a:p>
          <a:p>
            <a:endParaRPr lang="en-GB" b="1" dirty="0">
              <a:solidFill>
                <a:srgbClr val="D22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5981" y="419837"/>
            <a:ext cx="11183851" cy="915280"/>
          </a:xfrm>
        </p:spPr>
        <p:txBody>
          <a:bodyPr>
            <a:noAutofit/>
          </a:bodyPr>
          <a:lstStyle/>
          <a:p>
            <a:pPr algn="l"/>
            <a:r>
              <a:rPr lang="fr-BE" sz="3600" dirty="0">
                <a:solidFill>
                  <a:srgbClr val="98BF0E"/>
                </a:solidFill>
                <a:latin typeface="Montserrat" panose="02000505000000020004" pitchFamily="2" charset="0"/>
              </a:rPr>
              <a:t>Un environnement sûr pour se déplacer à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0614" y="1535123"/>
            <a:ext cx="7665157" cy="4586038"/>
          </a:xfrm>
        </p:spPr>
        <p:txBody>
          <a:bodyPr>
            <a:normAutofit/>
          </a:bodyPr>
          <a:lstStyle/>
          <a:p>
            <a:pPr algn="l"/>
            <a:r>
              <a:rPr lang="fr-BE" dirty="0">
                <a:solidFill>
                  <a:srgbClr val="D22260"/>
                </a:solidFill>
                <a:latin typeface="Montserrat" panose="02000505000000020004" pitchFamily="2" charset="0"/>
              </a:rPr>
              <a:t>De quoi parle-t-on ?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Concilier sécurité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objective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sentiment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 sécurité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Mixité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du trafic dans les voiries de quartier à faible trafic et aménagements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séparés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sur les axes plus importants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Attention particulière aux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abords d’écoles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, parcs, plaines de jeux…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Respect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 des règles : campagnes de sensibilisation, formations, système de contrôle-sanction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Sécurité vis-à-vis des </a:t>
            </a:r>
            <a:r>
              <a:rPr lang="fr-BE" sz="2000" b="1" dirty="0">
                <a:solidFill>
                  <a:schemeClr val="bg2">
                    <a:lumMod val="25000"/>
                  </a:schemeClr>
                </a:solidFill>
              </a:rPr>
              <a:t>poids lourds </a:t>
            </a:r>
            <a:r>
              <a:rPr lang="fr-BE" sz="2000" dirty="0">
                <a:solidFill>
                  <a:schemeClr val="bg2">
                    <a:lumMod val="25000"/>
                  </a:schemeClr>
                </a:solidFill>
              </a:rPr>
              <a:t>(angles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morts) et des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trams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 (rails)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Sécurité durant les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chantiers </a:t>
            </a:r>
            <a:r>
              <a:rPr lang="fr-BE" sz="2000" dirty="0" smtClean="0">
                <a:solidFill>
                  <a:schemeClr val="bg2">
                    <a:lumMod val="25000"/>
                  </a:schemeClr>
                </a:solidFill>
              </a:rPr>
              <a:t>ou les </a:t>
            </a:r>
            <a:r>
              <a:rPr lang="fr-BE" sz="2000" b="1" dirty="0" smtClean="0">
                <a:solidFill>
                  <a:schemeClr val="bg2">
                    <a:lumMod val="25000"/>
                  </a:schemeClr>
                </a:solidFill>
              </a:rPr>
              <a:t>évènements temporaires</a:t>
            </a:r>
            <a:endParaRPr lang="fr-BE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929" y="1535123"/>
            <a:ext cx="2554240" cy="454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910</Words>
  <Application>Microsoft Office PowerPoint</Application>
  <PresentationFormat>Personnalisé</PresentationFormat>
  <Paragraphs>149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Élections communales 2024</vt:lpstr>
      <vt:lpstr>Le vélo à Bruxelles, une pratique en forte évolution…</vt:lpstr>
      <vt:lpstr>…mais une pratique qui reste inégale</vt:lpstr>
      <vt:lpstr>…mais une pratique qui reste inégale</vt:lpstr>
      <vt:lpstr>Présentation PowerPoint</vt:lpstr>
      <vt:lpstr>Le vélo à la portée de tou·te·s : lever les freins à la pratique du vélo</vt:lpstr>
      <vt:lpstr>Des infrastructures qui permettent à tou·te·s de se déplacer à vélo</vt:lpstr>
      <vt:lpstr>Présentation PowerPoint</vt:lpstr>
      <vt:lpstr>Un environnement sûr pour se déplacer à vélo</vt:lpstr>
      <vt:lpstr>Présentation PowerPoint</vt:lpstr>
      <vt:lpstr>Des solutions de stationnement vélo, sans crainte du vol</vt:lpstr>
      <vt:lpstr>Présentation PowerPoint</vt:lpstr>
      <vt:lpstr>Un accès à une solution vélo adaptée à ses besoins</vt:lpstr>
      <vt:lpstr>Présentation PowerPoint</vt:lpstr>
      <vt:lpstr>Des formations pour rouler à vélo</vt:lpstr>
      <vt:lpstr>Présentation PowerPoint</vt:lpstr>
      <vt:lpstr>Une combinaison « vélo/transports publics » facilitée</vt:lpstr>
      <vt:lpstr>Présentation PowerPoint</vt:lpstr>
      <vt:lpstr>Un encouragement au shift mental &amp; modal</vt:lpstr>
      <vt:lpstr>Présentation PowerPoint</vt:lpstr>
      <vt:lpstr>Des politiques cyclables qui s’adaptent en permanence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Mobilité cycliste en région Bruxelloise</dc:title>
  <dc:creator>Florine</dc:creator>
  <cp:lastModifiedBy>Utilisateur Windows</cp:lastModifiedBy>
  <cp:revision>237</cp:revision>
  <dcterms:created xsi:type="dcterms:W3CDTF">2017-04-14T10:06:09Z</dcterms:created>
  <dcterms:modified xsi:type="dcterms:W3CDTF">2024-01-23T10:39:35Z</dcterms:modified>
</cp:coreProperties>
</file>